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58" d="100"/>
          <a:sy n="58" d="100"/>
        </p:scale>
        <p:origin x="-5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B7789-870C-1148-8FB2-DB22E61F43DE}" type="datetimeFigureOut">
              <a:rPr lang="en-US" smtClean="0"/>
              <a:t>9/5/10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85F38-FCF6-AD4F-A820-6F4475DA007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B7789-870C-1148-8FB2-DB22E61F43DE}" type="datetimeFigureOut">
              <a:rPr lang="en-US" smtClean="0"/>
              <a:t>9/5/10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85F38-FCF6-AD4F-A820-6F4475DA007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385F38-FCF6-AD4F-A820-6F4475DA007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B7789-870C-1148-8FB2-DB22E61F43DE}" type="datetimeFigureOut">
              <a:rPr lang="en-US" smtClean="0"/>
              <a:t>9/5/10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B7789-870C-1148-8FB2-DB22E61F43DE}" type="datetimeFigureOut">
              <a:rPr lang="en-US" smtClean="0"/>
              <a:t>9/5/10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385F38-FCF6-AD4F-A820-6F4475DA007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B7789-870C-1148-8FB2-DB22E61F43DE}" type="datetimeFigureOut">
              <a:rPr lang="en-US" smtClean="0"/>
              <a:t>9/5/10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85F38-FCF6-AD4F-A820-6F4475DA00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D4B7789-870C-1148-8FB2-DB22E61F43DE}" type="datetimeFigureOut">
              <a:rPr lang="en-US" smtClean="0"/>
              <a:t>9/5/10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85F38-FCF6-AD4F-A820-6F4475DA007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B7789-870C-1148-8FB2-DB22E61F43DE}" type="datetimeFigureOut">
              <a:rPr lang="en-US" smtClean="0"/>
              <a:t>9/5/10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385F38-FCF6-AD4F-A820-6F4475DA007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B7789-870C-1148-8FB2-DB22E61F43DE}" type="datetimeFigureOut">
              <a:rPr lang="en-US" smtClean="0"/>
              <a:t>9/5/10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385F38-FCF6-AD4F-A820-6F4475DA00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B7789-870C-1148-8FB2-DB22E61F43DE}" type="datetimeFigureOut">
              <a:rPr lang="en-US" smtClean="0"/>
              <a:t>9/5/10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385F38-FCF6-AD4F-A820-6F4475DA00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85F38-FCF6-AD4F-A820-6F4475DA007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B7789-870C-1148-8FB2-DB22E61F43DE}" type="datetimeFigureOut">
              <a:rPr lang="en-US" smtClean="0"/>
              <a:t>9/5/10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385F38-FCF6-AD4F-A820-6F4475DA00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D4B7789-870C-1148-8FB2-DB22E61F43DE}" type="datetimeFigureOut">
              <a:rPr lang="en-US" smtClean="0"/>
              <a:t>9/5/10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D4B7789-870C-1148-8FB2-DB22E61F43DE}" type="datetimeFigureOut">
              <a:rPr lang="en-US" smtClean="0"/>
              <a:t>9/5/10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85F38-FCF6-AD4F-A820-6F4475DA007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4" Type="http://schemas.openxmlformats.org/officeDocument/2006/relationships/image" Target="../media/image5.png"/><Relationship Id="rId10" Type="http://schemas.openxmlformats.org/officeDocument/2006/relationships/image" Target="../media/image11.png"/><Relationship Id="rId5" Type="http://schemas.openxmlformats.org/officeDocument/2006/relationships/image" Target="../media/image6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9" Type="http://schemas.openxmlformats.org/officeDocument/2006/relationships/image" Target="../media/image10.png"/><Relationship Id="rId3" Type="http://schemas.openxmlformats.org/officeDocument/2006/relationships/image" Target="../media/image4.png"/><Relationship Id="rId6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Char char="o"/>
              <a:defRPr/>
            </a:pPr>
            <a:endParaRPr lang="en-US" sz="2000" i="1" dirty="0" smtClean="0">
              <a:ea typeface="ＭＳ Ｐゴシック" pitchFamily="-111" charset="-128"/>
              <a:cs typeface="ＭＳ Ｐゴシック" pitchFamily="-111" charset="-128"/>
            </a:endParaRP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Monotype Sorts" pitchFamily="-111" charset="2"/>
              <a:buNone/>
              <a:defRPr/>
            </a:pPr>
            <a:r>
              <a:rPr lang="en-US" i="1" u="sng" dirty="0" smtClean="0">
                <a:ea typeface="+mn-ea"/>
              </a:rPr>
              <a:t>OR</a:t>
            </a:r>
            <a:endParaRPr lang="en-US" i="1" dirty="0" smtClean="0">
              <a:ea typeface="+mn-ea"/>
            </a:endParaRP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Monotype Sorts" pitchFamily="-111" charset="2"/>
              <a:buNone/>
              <a:defRPr/>
            </a:pPr>
            <a:r>
              <a:rPr lang="en-US" i="1" dirty="0" smtClean="0">
                <a:ea typeface="+mn-ea"/>
              </a:rPr>
              <a:t>2,500 years of Art Education   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Monotype Sorts" pitchFamily="-111" charset="2"/>
              <a:buNone/>
              <a:defRPr/>
            </a:pPr>
            <a:r>
              <a:rPr lang="en-US" i="1" dirty="0" smtClean="0">
                <a:ea typeface="+mn-ea"/>
              </a:rPr>
              <a:t>in 30 slides or less…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endParaRPr lang="en-US" dirty="0" smtClean="0">
              <a:ea typeface="+mn-ea"/>
            </a:endParaRPr>
          </a:p>
        </p:txBody>
      </p:sp>
      <p:sp>
        <p:nvSpPr>
          <p:cNvPr id="14338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AE 610 </a:t>
            </a:r>
            <a:br>
              <a:rPr lang="en-US" smtClean="0"/>
            </a:br>
            <a:r>
              <a:rPr lang="en-US" smtClean="0"/>
              <a:t>Survey of Art Education</a:t>
            </a:r>
          </a:p>
        </p:txBody>
      </p:sp>
      <p:pic>
        <p:nvPicPr>
          <p:cNvPr id="1434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4257675"/>
            <a:ext cx="1119188" cy="14335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434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4257675"/>
            <a:ext cx="911225" cy="14335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4342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4257675"/>
            <a:ext cx="1447800" cy="14335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4343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5800" y="4257675"/>
            <a:ext cx="1217613" cy="14335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4344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00400" y="5791200"/>
            <a:ext cx="3048000" cy="76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4345" name="Picture 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99413" y="4283075"/>
            <a:ext cx="992187" cy="1408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4346" name="Picture 1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86400" y="4267200"/>
            <a:ext cx="1668463" cy="14239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4347" name="Picture 1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44888" y="4265613"/>
            <a:ext cx="1122362" cy="14255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4348" name="Picture 1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42150" y="4281488"/>
            <a:ext cx="1035050" cy="1409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7B9899"/>
                </a:solidFill>
              </a:rPr>
              <a:t>The Greeks-Living the Good Life</a:t>
            </a:r>
          </a:p>
        </p:txBody>
      </p:sp>
      <p:pic>
        <p:nvPicPr>
          <p:cNvPr id="21507" name="Picture 4" descr="GOD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675" y="5029200"/>
            <a:ext cx="85153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01625" y="2438400"/>
            <a:ext cx="14319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800000"/>
              </a:buClr>
              <a:buFont typeface="Wingdings" pitchFamily="-111" charset="2"/>
              <a:buChar char="§"/>
              <a:defRPr/>
            </a:pPr>
            <a:r>
              <a:rPr lang="en-US" sz="20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Sophists</a:t>
            </a:r>
          </a:p>
          <a:p>
            <a:pPr>
              <a:buClr>
                <a:srgbClr val="800000"/>
              </a:buClr>
              <a:buFont typeface="Wingdings" pitchFamily="-111" charset="2"/>
              <a:buChar char="§"/>
              <a:defRPr/>
            </a:pPr>
            <a:endParaRPr lang="en-US" sz="2000" dirty="0">
              <a:latin typeface="+mj-lt"/>
              <a:ea typeface="ＭＳ Ｐゴシック" pitchFamily="-111" charset="-128"/>
              <a:cs typeface="ＭＳ Ｐゴシック" pitchFamily="-111" charset="-128"/>
            </a:endParaRPr>
          </a:p>
          <a:p>
            <a:pPr>
              <a:buClr>
                <a:srgbClr val="800000"/>
              </a:buClr>
              <a:buFont typeface="Wingdings" pitchFamily="-111" charset="2"/>
              <a:buChar char="§"/>
              <a:defRPr/>
            </a:pPr>
            <a:r>
              <a:rPr lang="en-US" sz="20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Plato</a:t>
            </a:r>
          </a:p>
          <a:p>
            <a:pPr>
              <a:buClr>
                <a:srgbClr val="800000"/>
              </a:buClr>
              <a:defRPr/>
            </a:pPr>
            <a:r>
              <a:rPr lang="en-US" sz="20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 </a:t>
            </a:r>
          </a:p>
          <a:p>
            <a:pPr>
              <a:buClr>
                <a:srgbClr val="800000"/>
              </a:buClr>
              <a:buFont typeface="Wingdings" pitchFamily="-111" charset="2"/>
              <a:buChar char="§"/>
              <a:defRPr/>
            </a:pPr>
            <a:r>
              <a:rPr lang="en-US" sz="20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Aristotle</a:t>
            </a:r>
          </a:p>
          <a:p>
            <a:pPr>
              <a:buClr>
                <a:srgbClr val="800000"/>
              </a:buClr>
              <a:defRPr/>
            </a:pPr>
            <a:endParaRPr lang="en-US" sz="2000" dirty="0">
              <a:latin typeface="+mj-lt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52600" y="1566863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800000"/>
              </a:buClr>
              <a:buFont typeface="Wingdings" pitchFamily="-111" charset="2"/>
              <a:buChar char="§"/>
              <a:defRPr/>
            </a:pPr>
            <a:r>
              <a:rPr lang="en-US" sz="28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Behavior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191000" y="1566863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800000"/>
              </a:buClr>
              <a:buFont typeface="Wingdings" pitchFamily="-111" charset="2"/>
              <a:buChar char="§"/>
              <a:defRPr/>
            </a:pPr>
            <a:r>
              <a:rPr lang="en-US" sz="28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Mind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019800" y="1566863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800000"/>
              </a:buClr>
              <a:buFont typeface="Wingdings" pitchFamily="-111" charset="2"/>
              <a:buChar char="§"/>
              <a:defRPr/>
            </a:pPr>
            <a:r>
              <a:rPr lang="en-US" sz="28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Science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2600" y="3117850"/>
            <a:ext cx="1676400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Natural Desires</a:t>
            </a:r>
          </a:p>
          <a:p>
            <a:pPr>
              <a:defRPr/>
            </a:pP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Will</a:t>
            </a:r>
          </a:p>
          <a:p>
            <a:pPr>
              <a:defRPr/>
            </a:pP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Reason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38600" y="3117850"/>
            <a:ext cx="167640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Academy-School for Philosophers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6000" y="3117850"/>
            <a:ext cx="2209800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Ideal form/ Imitation  (therefore music most supreme art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96000" y="3856038"/>
            <a:ext cx="16764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Scientific Method</a:t>
            </a:r>
          </a:p>
          <a:p>
            <a:pPr>
              <a:defRPr/>
            </a:pP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Biology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52600" y="3856038"/>
            <a:ext cx="1676400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Order out of chaos</a:t>
            </a:r>
          </a:p>
          <a:p>
            <a:pPr>
              <a:defRPr/>
            </a:pP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Classification</a:t>
            </a:r>
          </a:p>
          <a:p>
            <a:pPr>
              <a:defRPr/>
            </a:pP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Artists were those skilled in imitation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38600" y="3770313"/>
            <a:ext cx="1676400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 err="1">
                <a:latin typeface="+mj-lt"/>
                <a:ea typeface="ＭＳ Ｐゴシック" pitchFamily="-111" charset="-128"/>
                <a:cs typeface="ＭＳ Ｐゴシック" pitchFamily="-111" charset="-128"/>
              </a:rPr>
              <a:t>Nomos</a:t>
            </a: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/ Order (math, music, architecture</a:t>
            </a:r>
          </a:p>
          <a:p>
            <a:pPr>
              <a:defRPr/>
            </a:pPr>
            <a:r>
              <a:rPr lang="en-US" sz="1400" dirty="0" err="1">
                <a:latin typeface="+mj-lt"/>
                <a:ea typeface="ＭＳ Ｐゴシック" pitchFamily="-111" charset="-128"/>
                <a:cs typeface="ＭＳ Ｐゴシック" pitchFamily="-111" charset="-128"/>
              </a:rPr>
              <a:t>Physis</a:t>
            </a: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/ Nature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38600" y="2057400"/>
            <a:ext cx="16764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Travelled around Greece teaching rhetoric/ persuasion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96000" y="2170113"/>
            <a:ext cx="1676400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Abandoned science in favor of winning arguments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52600" y="2170113"/>
            <a:ext cx="1676400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No absolute truth</a:t>
            </a:r>
          </a:p>
          <a:p>
            <a:pPr>
              <a:defRPr/>
            </a:pP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Reliance on individual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534400" cy="758825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7B9899"/>
                </a:solidFill>
              </a:rPr>
              <a:t>The Romans- Expanding Empire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271463" y="2209800"/>
            <a:ext cx="2624137" cy="2362200"/>
          </a:xfrm>
        </p:spPr>
        <p:txBody>
          <a:bodyPr/>
          <a:lstStyle/>
          <a:p>
            <a:pPr eaLnBrk="1" hangingPunct="1"/>
            <a:r>
              <a:rPr lang="en-US" sz="1800" smtClean="0"/>
              <a:t>Cicero</a:t>
            </a:r>
          </a:p>
          <a:p>
            <a:pPr lvl="1" eaLnBrk="1" hangingPunct="1"/>
            <a:r>
              <a:rPr lang="en-US" sz="1800" smtClean="0"/>
              <a:t>De Oratore</a:t>
            </a:r>
          </a:p>
          <a:p>
            <a:pPr eaLnBrk="1" hangingPunct="1"/>
            <a:r>
              <a:rPr lang="en-US" sz="1800" smtClean="0"/>
              <a:t>Plotinus</a:t>
            </a:r>
          </a:p>
          <a:p>
            <a:pPr lvl="1" eaLnBrk="1" hangingPunct="1"/>
            <a:r>
              <a:rPr lang="en-US" sz="1800" smtClean="0"/>
              <a:t>Neoplatonic Beauty</a:t>
            </a:r>
          </a:p>
          <a:p>
            <a:pPr eaLnBrk="1" hangingPunct="1"/>
            <a:r>
              <a:rPr lang="en-US" sz="1800" smtClean="0"/>
              <a:t>Emperor Honorius</a:t>
            </a:r>
          </a:p>
          <a:p>
            <a:pPr lvl="1" eaLnBrk="1" hangingPunct="1"/>
            <a:r>
              <a:rPr lang="en-US" sz="1800" smtClean="0"/>
              <a:t>Left Rome</a:t>
            </a:r>
          </a:p>
        </p:txBody>
      </p:sp>
      <p:pic>
        <p:nvPicPr>
          <p:cNvPr id="22532" name="Picture 3" descr="300px-Solidus-Justinian_II-Christ_b-sb141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4906963"/>
            <a:ext cx="2971800" cy="145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2667000" y="1524000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800000"/>
              </a:buClr>
              <a:buFont typeface="Wingdings" pitchFamily="31" charset="2"/>
              <a:buChar char="§"/>
            </a:pPr>
            <a:r>
              <a:rPr lang="en-US" sz="2800">
                <a:latin typeface="Georgia" pitchFamily="31" charset="0"/>
              </a:rPr>
              <a:t>Behavior</a:t>
            </a:r>
          </a:p>
        </p:txBody>
      </p:sp>
      <p:sp>
        <p:nvSpPr>
          <p:cNvPr id="22534" name="TextBox 5"/>
          <p:cNvSpPr txBox="1">
            <a:spLocks noChangeArrowheads="1"/>
          </p:cNvSpPr>
          <p:nvPr/>
        </p:nvSpPr>
        <p:spPr bwMode="auto">
          <a:xfrm>
            <a:off x="4953000" y="1524000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800000"/>
              </a:buClr>
              <a:buFont typeface="Wingdings" pitchFamily="31" charset="2"/>
              <a:buChar char="§"/>
            </a:pPr>
            <a:r>
              <a:rPr lang="en-US" sz="2800">
                <a:latin typeface="Georgia" pitchFamily="31" charset="0"/>
              </a:rPr>
              <a:t>Mind</a:t>
            </a:r>
          </a:p>
        </p:txBody>
      </p:sp>
      <p:sp>
        <p:nvSpPr>
          <p:cNvPr id="22535" name="TextBox 6"/>
          <p:cNvSpPr txBox="1">
            <a:spLocks noChangeArrowheads="1"/>
          </p:cNvSpPr>
          <p:nvPr/>
        </p:nvSpPr>
        <p:spPr bwMode="auto">
          <a:xfrm>
            <a:off x="7010400" y="1524000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800000"/>
              </a:buClr>
              <a:buFont typeface="Wingdings" pitchFamily="31" charset="2"/>
              <a:buChar char="§"/>
            </a:pPr>
            <a:r>
              <a:rPr lang="en-US" sz="2800">
                <a:latin typeface="Georgia" pitchFamily="31" charset="0"/>
              </a:rPr>
              <a:t>Science</a:t>
            </a:r>
          </a:p>
        </p:txBody>
      </p:sp>
      <p:sp>
        <p:nvSpPr>
          <p:cNvPr id="22536" name="TextBox 7"/>
          <p:cNvSpPr txBox="1">
            <a:spLocks noChangeArrowheads="1"/>
          </p:cNvSpPr>
          <p:nvPr/>
        </p:nvSpPr>
        <p:spPr bwMode="auto">
          <a:xfrm>
            <a:off x="4953000" y="2373313"/>
            <a:ext cx="20574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Georgia" pitchFamily="31" charset="0"/>
              </a:rPr>
              <a:t>Oratory/ </a:t>
            </a:r>
          </a:p>
          <a:p>
            <a:r>
              <a:rPr lang="en-US" sz="1600">
                <a:latin typeface="Georgia" pitchFamily="31" charset="0"/>
              </a:rPr>
              <a:t>Skilled speaking</a:t>
            </a:r>
          </a:p>
        </p:txBody>
      </p:sp>
      <p:sp>
        <p:nvSpPr>
          <p:cNvPr id="22537" name="TextBox 8"/>
          <p:cNvSpPr txBox="1">
            <a:spLocks noChangeArrowheads="1"/>
          </p:cNvSpPr>
          <p:nvPr/>
        </p:nvSpPr>
        <p:spPr bwMode="auto">
          <a:xfrm>
            <a:off x="2895600" y="2373313"/>
            <a:ext cx="14478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Georgia" pitchFamily="31" charset="0"/>
              </a:rPr>
              <a:t>Question/ Wide Culture</a:t>
            </a:r>
          </a:p>
        </p:txBody>
      </p:sp>
      <p:sp>
        <p:nvSpPr>
          <p:cNvPr id="22538" name="TextBox 9"/>
          <p:cNvSpPr txBox="1">
            <a:spLocks noChangeArrowheads="1"/>
          </p:cNvSpPr>
          <p:nvPr/>
        </p:nvSpPr>
        <p:spPr bwMode="auto">
          <a:xfrm>
            <a:off x="2868613" y="3124200"/>
            <a:ext cx="18557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Georgia" pitchFamily="31" charset="0"/>
              </a:rPr>
              <a:t>Art not merely imitation, but also revelation</a:t>
            </a:r>
          </a:p>
        </p:txBody>
      </p:sp>
      <p:sp>
        <p:nvSpPr>
          <p:cNvPr id="22539" name="TextBox 10"/>
          <p:cNvSpPr txBox="1">
            <a:spLocks noChangeArrowheads="1"/>
          </p:cNvSpPr>
          <p:nvPr/>
        </p:nvSpPr>
        <p:spPr bwMode="auto">
          <a:xfrm>
            <a:off x="7010400" y="3132138"/>
            <a:ext cx="18557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Georgia" pitchFamily="31" charset="0"/>
              </a:rPr>
              <a:t>Artists represent platonic solids through materials</a:t>
            </a:r>
          </a:p>
        </p:txBody>
      </p:sp>
      <p:sp>
        <p:nvSpPr>
          <p:cNvPr id="22540" name="TextBox 12"/>
          <p:cNvSpPr txBox="1">
            <a:spLocks noChangeArrowheads="1"/>
          </p:cNvSpPr>
          <p:nvPr/>
        </p:nvSpPr>
        <p:spPr bwMode="auto">
          <a:xfrm>
            <a:off x="2868613" y="3962400"/>
            <a:ext cx="20843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Georgia" pitchFamily="31" charset="0"/>
              </a:rPr>
              <a:t>Took over western Roman Empire after father’s death</a:t>
            </a:r>
          </a:p>
        </p:txBody>
      </p:sp>
      <p:sp>
        <p:nvSpPr>
          <p:cNvPr id="22541" name="TextBox 13"/>
          <p:cNvSpPr txBox="1">
            <a:spLocks noChangeArrowheads="1"/>
          </p:cNvSpPr>
          <p:nvPr/>
        </p:nvSpPr>
        <p:spPr bwMode="auto">
          <a:xfrm>
            <a:off x="4953000" y="3962400"/>
            <a:ext cx="20843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Georgia" pitchFamily="31" charset="0"/>
              </a:rPr>
              <a:t>Left ruling duties to advisors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5"/>
          <p:cNvSpPr txBox="1">
            <a:spLocks noChangeArrowheads="1"/>
          </p:cNvSpPr>
          <p:nvPr/>
        </p:nvSpPr>
        <p:spPr bwMode="auto">
          <a:xfrm>
            <a:off x="2590800" y="1828800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800000"/>
              </a:buClr>
              <a:buFont typeface="Wingdings" pitchFamily="31" charset="2"/>
              <a:buChar char="§"/>
            </a:pPr>
            <a:r>
              <a:rPr lang="en-US" sz="2800">
                <a:latin typeface="Georgia" pitchFamily="31" charset="0"/>
              </a:rPr>
              <a:t>Behavior</a:t>
            </a:r>
          </a:p>
        </p:txBody>
      </p:sp>
      <p:sp>
        <p:nvSpPr>
          <p:cNvPr id="31747" name="TextBox 6"/>
          <p:cNvSpPr txBox="1">
            <a:spLocks noChangeArrowheads="1"/>
          </p:cNvSpPr>
          <p:nvPr/>
        </p:nvSpPr>
        <p:spPr bwMode="auto">
          <a:xfrm>
            <a:off x="4876800" y="1828800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800000"/>
              </a:buClr>
              <a:buFont typeface="Wingdings" pitchFamily="31" charset="2"/>
              <a:buChar char="§"/>
            </a:pPr>
            <a:r>
              <a:rPr lang="en-US" sz="2800">
                <a:latin typeface="Georgia" pitchFamily="31" charset="0"/>
              </a:rPr>
              <a:t>Mind</a:t>
            </a:r>
          </a:p>
        </p:txBody>
      </p:sp>
      <p:sp>
        <p:nvSpPr>
          <p:cNvPr id="31748" name="TextBox 7"/>
          <p:cNvSpPr txBox="1">
            <a:spLocks noChangeArrowheads="1"/>
          </p:cNvSpPr>
          <p:nvPr/>
        </p:nvSpPr>
        <p:spPr bwMode="auto">
          <a:xfrm>
            <a:off x="6934200" y="1828800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800000"/>
              </a:buClr>
              <a:buFont typeface="Wingdings" pitchFamily="31" charset="2"/>
              <a:buChar char="§"/>
            </a:pPr>
            <a:r>
              <a:rPr lang="en-US" sz="2800">
                <a:latin typeface="Georgia" pitchFamily="31" charset="0"/>
              </a:rPr>
              <a:t>Science</a:t>
            </a:r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smtClean="0">
                <a:solidFill>
                  <a:schemeClr val="tx2"/>
                </a:solidFill>
              </a:rPr>
              <a:t>Teaching Art in the Renaissance</a:t>
            </a:r>
            <a:endParaRPr lang="en-US" sz="2400" smtClean="0">
              <a:solidFill>
                <a:srgbClr val="7B98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2590800"/>
            <a:ext cx="20574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Humanist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3400" y="3962400"/>
            <a:ext cx="20574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 err="1">
                <a:latin typeface="+mj-lt"/>
                <a:ea typeface="ＭＳ Ｐゴシック" pitchFamily="-111" charset="-128"/>
                <a:cs typeface="ＭＳ Ｐゴシック" pitchFamily="-111" charset="-128"/>
              </a:rPr>
              <a:t>Neoplatonic</a:t>
            </a:r>
            <a:endParaRPr lang="en-US" sz="2000" dirty="0">
              <a:latin typeface="+mj-lt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6800" y="2620963"/>
            <a:ext cx="2057400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Arts similar to literature and history and therefore important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34200" y="2620963"/>
            <a:ext cx="16764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Printed texts verses lecture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90800" y="2620963"/>
            <a:ext cx="16764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Aesthetics valued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90800" y="4054475"/>
            <a:ext cx="1676400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Artist valued as uniquely endowed individual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76800" y="4054475"/>
            <a:ext cx="2057400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j-lt"/>
                <a:ea typeface="ＭＳ Ｐゴシック" pitchFamily="-111" charset="-128"/>
                <a:cs typeface="ＭＳ Ｐゴシック" pitchFamily="-111" charset="-128"/>
              </a:rPr>
              <a:t>Allegorical / focus on love and beauty = influence on arts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534400" cy="758825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7B9899"/>
                </a:solidFill>
              </a:rPr>
              <a:t>Absolutism/ French Academy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sz="quarter" idx="1"/>
          </p:nvPr>
        </p:nvSpPr>
        <p:spPr>
          <a:xfrm>
            <a:off x="271463" y="2209800"/>
            <a:ext cx="2624137" cy="2362200"/>
          </a:xfrm>
        </p:spPr>
        <p:txBody>
          <a:bodyPr/>
          <a:lstStyle/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Absolutism</a:t>
            </a:r>
          </a:p>
          <a:p>
            <a:pPr eaLnBrk="1" hangingPunct="1"/>
            <a:endParaRPr lang="en-US" sz="1800" smtClean="0"/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French Academy </a:t>
            </a:r>
          </a:p>
        </p:txBody>
      </p:sp>
      <p:sp>
        <p:nvSpPr>
          <p:cNvPr id="37892" name="TextBox 4"/>
          <p:cNvSpPr txBox="1">
            <a:spLocks noChangeArrowheads="1"/>
          </p:cNvSpPr>
          <p:nvPr/>
        </p:nvSpPr>
        <p:spPr bwMode="auto">
          <a:xfrm>
            <a:off x="2667000" y="1524000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800000"/>
              </a:buClr>
              <a:buFont typeface="Wingdings" pitchFamily="31" charset="2"/>
              <a:buChar char="§"/>
            </a:pPr>
            <a:r>
              <a:rPr lang="en-US" sz="2800">
                <a:latin typeface="Georgia" pitchFamily="31" charset="0"/>
              </a:rPr>
              <a:t>Behavior</a:t>
            </a:r>
          </a:p>
        </p:txBody>
      </p:sp>
      <p:sp>
        <p:nvSpPr>
          <p:cNvPr id="37893" name="TextBox 5"/>
          <p:cNvSpPr txBox="1">
            <a:spLocks noChangeArrowheads="1"/>
          </p:cNvSpPr>
          <p:nvPr/>
        </p:nvSpPr>
        <p:spPr bwMode="auto">
          <a:xfrm>
            <a:off x="4953000" y="1524000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800000"/>
              </a:buClr>
              <a:buFont typeface="Wingdings" pitchFamily="31" charset="2"/>
              <a:buChar char="§"/>
            </a:pPr>
            <a:r>
              <a:rPr lang="en-US" sz="2800">
                <a:latin typeface="Georgia" pitchFamily="31" charset="0"/>
              </a:rPr>
              <a:t>Mind</a:t>
            </a:r>
          </a:p>
        </p:txBody>
      </p:sp>
      <p:sp>
        <p:nvSpPr>
          <p:cNvPr id="37894" name="TextBox 6"/>
          <p:cNvSpPr txBox="1">
            <a:spLocks noChangeArrowheads="1"/>
          </p:cNvSpPr>
          <p:nvPr/>
        </p:nvSpPr>
        <p:spPr bwMode="auto">
          <a:xfrm>
            <a:off x="7010400" y="1524000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800000"/>
              </a:buClr>
              <a:buFont typeface="Wingdings" pitchFamily="31" charset="2"/>
              <a:buChar char="§"/>
            </a:pPr>
            <a:r>
              <a:rPr lang="en-US" sz="2800">
                <a:latin typeface="Georgia" pitchFamily="31" charset="0"/>
              </a:rPr>
              <a:t>Science</a:t>
            </a:r>
          </a:p>
        </p:txBody>
      </p:sp>
      <p:sp>
        <p:nvSpPr>
          <p:cNvPr id="37895" name="TextBox 7"/>
          <p:cNvSpPr txBox="1">
            <a:spLocks noChangeArrowheads="1"/>
          </p:cNvSpPr>
          <p:nvPr/>
        </p:nvSpPr>
        <p:spPr bwMode="auto">
          <a:xfrm>
            <a:off x="7064375" y="2373313"/>
            <a:ext cx="20574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Georgia" pitchFamily="31" charset="0"/>
              </a:rPr>
              <a:t>No exceptions for laws of universe</a:t>
            </a:r>
          </a:p>
        </p:txBody>
      </p:sp>
      <p:sp>
        <p:nvSpPr>
          <p:cNvPr id="37896" name="TextBox 8"/>
          <p:cNvSpPr txBox="1">
            <a:spLocks noChangeArrowheads="1"/>
          </p:cNvSpPr>
          <p:nvPr/>
        </p:nvSpPr>
        <p:spPr bwMode="auto">
          <a:xfrm>
            <a:off x="2895600" y="2373313"/>
            <a:ext cx="14478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Georgia" pitchFamily="31" charset="0"/>
              </a:rPr>
              <a:t>Power and prestige of state</a:t>
            </a:r>
          </a:p>
        </p:txBody>
      </p:sp>
      <p:sp>
        <p:nvSpPr>
          <p:cNvPr id="37897" name="TextBox 9"/>
          <p:cNvSpPr txBox="1">
            <a:spLocks noChangeArrowheads="1"/>
          </p:cNvSpPr>
          <p:nvPr/>
        </p:nvSpPr>
        <p:spPr bwMode="auto">
          <a:xfrm>
            <a:off x="4953000" y="3513138"/>
            <a:ext cx="1855788" cy="18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Georgia" pitchFamily="31" charset="0"/>
              </a:rPr>
              <a:t>Architecture, geometry, perspective, arithmetic, anatomy, astronomy, and history. </a:t>
            </a:r>
          </a:p>
        </p:txBody>
      </p:sp>
      <p:sp>
        <p:nvSpPr>
          <p:cNvPr id="37898" name="TextBox 14"/>
          <p:cNvSpPr txBox="1">
            <a:spLocks noChangeArrowheads="1"/>
          </p:cNvSpPr>
          <p:nvPr/>
        </p:nvSpPr>
        <p:spPr bwMode="auto">
          <a:xfrm>
            <a:off x="4953000" y="2373313"/>
            <a:ext cx="20574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Georgia" pitchFamily="31" charset="0"/>
              </a:rPr>
              <a:t>Art is a powerful influence of hearts and minds</a:t>
            </a:r>
          </a:p>
        </p:txBody>
      </p:sp>
      <p:sp>
        <p:nvSpPr>
          <p:cNvPr id="37899" name="TextBox 15"/>
          <p:cNvSpPr txBox="1">
            <a:spLocks noChangeArrowheads="1"/>
          </p:cNvSpPr>
          <p:nvPr/>
        </p:nvSpPr>
        <p:spPr bwMode="auto">
          <a:xfrm>
            <a:off x="2895600" y="3513138"/>
            <a:ext cx="18557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Georgia" pitchFamily="31" charset="0"/>
              </a:rPr>
              <a:t>Rotating instructors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534400" cy="758825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7B9899"/>
                </a:solidFill>
              </a:rPr>
              <a:t>Enlightenment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sz="quarter" idx="1"/>
          </p:nvPr>
        </p:nvSpPr>
        <p:spPr>
          <a:xfrm>
            <a:off x="271463" y="2209800"/>
            <a:ext cx="2624137" cy="2362200"/>
          </a:xfrm>
        </p:spPr>
        <p:txBody>
          <a:bodyPr/>
          <a:lstStyle/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Enlightenment</a:t>
            </a:r>
          </a:p>
          <a:p>
            <a:pPr eaLnBrk="1" hangingPunct="1"/>
            <a:endParaRPr lang="en-US" sz="1800" smtClean="0"/>
          </a:p>
          <a:p>
            <a:pPr eaLnBrk="1" hangingPunct="1">
              <a:buFont typeface="Wingdings 2" pitchFamily="31" charset="2"/>
              <a:buNone/>
            </a:pPr>
            <a:endParaRPr lang="en-US" sz="1800" smtClean="0"/>
          </a:p>
        </p:txBody>
      </p:sp>
      <p:sp>
        <p:nvSpPr>
          <p:cNvPr id="41988" name="TextBox 4"/>
          <p:cNvSpPr txBox="1">
            <a:spLocks noChangeArrowheads="1"/>
          </p:cNvSpPr>
          <p:nvPr/>
        </p:nvSpPr>
        <p:spPr bwMode="auto">
          <a:xfrm>
            <a:off x="2667000" y="1524000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800000"/>
              </a:buClr>
              <a:buFont typeface="Wingdings" pitchFamily="31" charset="2"/>
              <a:buChar char="§"/>
            </a:pPr>
            <a:r>
              <a:rPr lang="en-US" sz="2800">
                <a:latin typeface="Georgia" pitchFamily="31" charset="0"/>
              </a:rPr>
              <a:t>Behavior</a:t>
            </a:r>
          </a:p>
        </p:txBody>
      </p:sp>
      <p:sp>
        <p:nvSpPr>
          <p:cNvPr id="41989" name="TextBox 5"/>
          <p:cNvSpPr txBox="1">
            <a:spLocks noChangeArrowheads="1"/>
          </p:cNvSpPr>
          <p:nvPr/>
        </p:nvSpPr>
        <p:spPr bwMode="auto">
          <a:xfrm>
            <a:off x="4953000" y="1524000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800000"/>
              </a:buClr>
              <a:buFont typeface="Wingdings" pitchFamily="31" charset="2"/>
              <a:buChar char="§"/>
            </a:pPr>
            <a:r>
              <a:rPr lang="en-US" sz="2800">
                <a:latin typeface="Georgia" pitchFamily="31" charset="0"/>
              </a:rPr>
              <a:t>Mind</a:t>
            </a:r>
          </a:p>
        </p:txBody>
      </p:sp>
      <p:sp>
        <p:nvSpPr>
          <p:cNvPr id="41990" name="TextBox 6"/>
          <p:cNvSpPr txBox="1">
            <a:spLocks noChangeArrowheads="1"/>
          </p:cNvSpPr>
          <p:nvPr/>
        </p:nvSpPr>
        <p:spPr bwMode="auto">
          <a:xfrm>
            <a:off x="6858000" y="1524000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800000"/>
              </a:buClr>
              <a:buFont typeface="Wingdings" pitchFamily="31" charset="2"/>
              <a:buChar char="§"/>
            </a:pPr>
            <a:r>
              <a:rPr lang="en-US" sz="2800">
                <a:latin typeface="Georgia" pitchFamily="31" charset="0"/>
              </a:rPr>
              <a:t>Science</a:t>
            </a:r>
          </a:p>
        </p:txBody>
      </p:sp>
      <p:sp>
        <p:nvSpPr>
          <p:cNvPr id="41991" name="TextBox 7"/>
          <p:cNvSpPr txBox="1">
            <a:spLocks noChangeArrowheads="1"/>
          </p:cNvSpPr>
          <p:nvPr/>
        </p:nvSpPr>
        <p:spPr bwMode="auto">
          <a:xfrm>
            <a:off x="6911975" y="2373313"/>
            <a:ext cx="20574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Georgia" pitchFamily="31" charset="0"/>
              </a:rPr>
              <a:t>Improved technology, Newton’s </a:t>
            </a:r>
            <a:r>
              <a:rPr lang="en-US" sz="1600" i="1">
                <a:latin typeface="Georgia" pitchFamily="31" charset="0"/>
              </a:rPr>
              <a:t>Principia</a:t>
            </a:r>
          </a:p>
          <a:p>
            <a:r>
              <a:rPr lang="en-US" sz="1600">
                <a:latin typeface="Georgia" pitchFamily="31" charset="0"/>
              </a:rPr>
              <a:t>People should follow rules of nature instead of society</a:t>
            </a:r>
          </a:p>
        </p:txBody>
      </p:sp>
      <p:sp>
        <p:nvSpPr>
          <p:cNvPr id="41992" name="TextBox 8"/>
          <p:cNvSpPr txBox="1">
            <a:spLocks noChangeArrowheads="1"/>
          </p:cNvSpPr>
          <p:nvPr/>
        </p:nvSpPr>
        <p:spPr bwMode="auto">
          <a:xfrm>
            <a:off x="2895600" y="2373313"/>
            <a:ext cx="14478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Georgia" pitchFamily="31" charset="0"/>
              </a:rPr>
              <a:t>Adam Smith- natural divisions of labor/ free market</a:t>
            </a:r>
          </a:p>
        </p:txBody>
      </p:sp>
      <p:sp>
        <p:nvSpPr>
          <p:cNvPr id="41993" name="TextBox 14"/>
          <p:cNvSpPr txBox="1">
            <a:spLocks noChangeArrowheads="1"/>
          </p:cNvSpPr>
          <p:nvPr/>
        </p:nvSpPr>
        <p:spPr bwMode="auto">
          <a:xfrm>
            <a:off x="4953000" y="2373313"/>
            <a:ext cx="2057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Georgia" pitchFamily="31" charset="0"/>
              </a:rPr>
              <a:t>Belief in progress</a:t>
            </a:r>
          </a:p>
          <a:p>
            <a:r>
              <a:rPr lang="en-US" sz="1600">
                <a:latin typeface="Georgia" pitchFamily="31" charset="0"/>
              </a:rPr>
              <a:t>Laissez-faire economics</a:t>
            </a:r>
          </a:p>
          <a:p>
            <a:r>
              <a:rPr lang="en-US" sz="1600">
                <a:latin typeface="Georgia" pitchFamily="31" charset="0"/>
              </a:rPr>
              <a:t>Democratic ethic</a:t>
            </a:r>
          </a:p>
          <a:p>
            <a:r>
              <a:rPr lang="en-US" sz="1600">
                <a:latin typeface="Georgia" pitchFamily="31" charset="0"/>
              </a:rPr>
              <a:t>Individuals able to secure own happiness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534400" cy="758825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7B9899"/>
                </a:solidFill>
              </a:rPr>
              <a:t>Colonial America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sz="quarter" idx="1"/>
          </p:nvPr>
        </p:nvSpPr>
        <p:spPr>
          <a:xfrm>
            <a:off x="271463" y="2209800"/>
            <a:ext cx="2624137" cy="2362200"/>
          </a:xfrm>
        </p:spPr>
        <p:txBody>
          <a:bodyPr/>
          <a:lstStyle/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Colonial America</a:t>
            </a:r>
          </a:p>
          <a:p>
            <a:pPr eaLnBrk="1" hangingPunct="1"/>
            <a:endParaRPr lang="en-US" sz="1800" smtClean="0"/>
          </a:p>
          <a:p>
            <a:pPr eaLnBrk="1" hangingPunct="1">
              <a:buFont typeface="Wingdings 2" pitchFamily="31" charset="2"/>
              <a:buNone/>
            </a:pPr>
            <a:endParaRPr lang="en-US" sz="1800" smtClean="0"/>
          </a:p>
        </p:txBody>
      </p:sp>
      <p:sp>
        <p:nvSpPr>
          <p:cNvPr id="48132" name="TextBox 4"/>
          <p:cNvSpPr txBox="1">
            <a:spLocks noChangeArrowheads="1"/>
          </p:cNvSpPr>
          <p:nvPr/>
        </p:nvSpPr>
        <p:spPr bwMode="auto">
          <a:xfrm>
            <a:off x="2667000" y="1524000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800000"/>
              </a:buClr>
              <a:buFont typeface="Wingdings" pitchFamily="31" charset="2"/>
              <a:buChar char="§"/>
            </a:pPr>
            <a:r>
              <a:rPr lang="en-US" sz="2800">
                <a:latin typeface="Georgia" pitchFamily="31" charset="0"/>
              </a:rPr>
              <a:t>Behavior</a:t>
            </a:r>
          </a:p>
        </p:txBody>
      </p:sp>
      <p:sp>
        <p:nvSpPr>
          <p:cNvPr id="48133" name="TextBox 5"/>
          <p:cNvSpPr txBox="1">
            <a:spLocks noChangeArrowheads="1"/>
          </p:cNvSpPr>
          <p:nvPr/>
        </p:nvSpPr>
        <p:spPr bwMode="auto">
          <a:xfrm>
            <a:off x="4953000" y="1524000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800000"/>
              </a:buClr>
              <a:buFont typeface="Wingdings" pitchFamily="31" charset="2"/>
              <a:buChar char="§"/>
            </a:pPr>
            <a:r>
              <a:rPr lang="en-US" sz="2800">
                <a:latin typeface="Georgia" pitchFamily="31" charset="0"/>
              </a:rPr>
              <a:t>Mind</a:t>
            </a:r>
          </a:p>
        </p:txBody>
      </p:sp>
      <p:sp>
        <p:nvSpPr>
          <p:cNvPr id="48134" name="TextBox 6"/>
          <p:cNvSpPr txBox="1">
            <a:spLocks noChangeArrowheads="1"/>
          </p:cNvSpPr>
          <p:nvPr/>
        </p:nvSpPr>
        <p:spPr bwMode="auto">
          <a:xfrm>
            <a:off x="6858000" y="1524000"/>
            <a:ext cx="2514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800000"/>
              </a:buClr>
              <a:buFont typeface="Wingdings" pitchFamily="31" charset="2"/>
              <a:buChar char="§"/>
            </a:pPr>
            <a:r>
              <a:rPr lang="en-US" sz="2800">
                <a:latin typeface="Georgia" pitchFamily="31" charset="0"/>
              </a:rPr>
              <a:t>Science</a:t>
            </a:r>
          </a:p>
        </p:txBody>
      </p:sp>
      <p:sp>
        <p:nvSpPr>
          <p:cNvPr id="48135" name="TextBox 7"/>
          <p:cNvSpPr txBox="1">
            <a:spLocks noChangeArrowheads="1"/>
          </p:cNvSpPr>
          <p:nvPr/>
        </p:nvSpPr>
        <p:spPr bwMode="auto">
          <a:xfrm>
            <a:off x="6911975" y="2373313"/>
            <a:ext cx="2057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Georgia" pitchFamily="31" charset="0"/>
              </a:rPr>
              <a:t>Schools founded not for political reasons (like French academy) but for economic/ manufacturing reasons</a:t>
            </a:r>
          </a:p>
        </p:txBody>
      </p:sp>
      <p:sp>
        <p:nvSpPr>
          <p:cNvPr id="48136" name="TextBox 8"/>
          <p:cNvSpPr txBox="1">
            <a:spLocks noChangeArrowheads="1"/>
          </p:cNvSpPr>
          <p:nvPr/>
        </p:nvSpPr>
        <p:spPr bwMode="auto">
          <a:xfrm>
            <a:off x="2895600" y="2373313"/>
            <a:ext cx="1447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Georgia" pitchFamily="31" charset="0"/>
              </a:rPr>
              <a:t>Boston Latin School- Classical education</a:t>
            </a:r>
          </a:p>
          <a:p>
            <a:r>
              <a:rPr lang="en-US" sz="1600">
                <a:latin typeface="Georgia" pitchFamily="31" charset="0"/>
              </a:rPr>
              <a:t>Law-every child must be taught to read/ understand languages in order to study scriptures</a:t>
            </a:r>
          </a:p>
        </p:txBody>
      </p:sp>
      <p:sp>
        <p:nvSpPr>
          <p:cNvPr id="48137" name="TextBox 14"/>
          <p:cNvSpPr txBox="1">
            <a:spLocks noChangeArrowheads="1"/>
          </p:cNvSpPr>
          <p:nvPr/>
        </p:nvSpPr>
        <p:spPr bwMode="auto">
          <a:xfrm>
            <a:off x="4953000" y="2373313"/>
            <a:ext cx="2057400" cy="280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Georgia" pitchFamily="31" charset="0"/>
              </a:rPr>
              <a:t>Franklin criticized Latin School and proposed academy in Philadelphia to teach </a:t>
            </a:r>
            <a:r>
              <a:rPr lang="en-US" sz="1600"/>
              <a:t>practical subjects such as English, modern languages, arithmetic, navigation, and drawing. </a:t>
            </a:r>
            <a:endParaRPr lang="en-US" sz="1600">
              <a:latin typeface="Georgia" pitchFamily="3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4</TotalTime>
  <Words>358</Words>
  <Application>Microsoft Macintosh PowerPoint</Application>
  <PresentationFormat>On-screen Show (4:3)</PresentationFormat>
  <Paragraphs>95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AE 610  Survey of Art Education</vt:lpstr>
      <vt:lpstr>The Greeks-Living the Good Life</vt:lpstr>
      <vt:lpstr>The Romans- Expanding Empire</vt:lpstr>
      <vt:lpstr>Teaching Art in the Renaissance</vt:lpstr>
      <vt:lpstr>Absolutism/ French Academy</vt:lpstr>
      <vt:lpstr>Enlightenment</vt:lpstr>
      <vt:lpstr>Colonial America</vt:lpstr>
    </vt:vector>
  </TitlesOfParts>
  <Company>Shelby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AE 610  Survey of Art Education</dc:title>
  <dc:creator>Shelby County Schools</dc:creator>
  <cp:lastModifiedBy>Shelby County Schools</cp:lastModifiedBy>
  <cp:revision>1</cp:revision>
  <dcterms:created xsi:type="dcterms:W3CDTF">2010-09-05T12:12:52Z</dcterms:created>
  <dcterms:modified xsi:type="dcterms:W3CDTF">2010-09-05T12:17:42Z</dcterms:modified>
</cp:coreProperties>
</file>